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7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E5ABF-F290-4C3E-B62C-E9DFED9C7B42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8FD58-C68D-421A-A613-866495D1D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77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86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86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86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86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8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8FD58-C68D-421A-A613-866495D1D6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8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1200"/>
          </a:xfrm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1200"/>
          </a:xfrm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1200"/>
          </a:xfrm>
        </p:spPr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9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6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271"/>
            <a:ext cx="9144000" cy="58124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2"/>
          <a:stretch/>
        </p:blipFill>
        <p:spPr>
          <a:xfrm>
            <a:off x="9" y="-1"/>
            <a:ext cx="9143981" cy="8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0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0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3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6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9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3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0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" y="0"/>
            <a:ext cx="9121808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2"/>
          <a:stretch/>
        </p:blipFill>
        <p:spPr>
          <a:xfrm>
            <a:off x="9" y="-1"/>
            <a:ext cx="9143981" cy="8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5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o.int/APAC/Documents/edocs/icd_aidc_ver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13 October  2014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1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343515" y="2013227"/>
            <a:ext cx="66247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kern="0" dirty="0" smtClean="0">
                <a:solidFill>
                  <a:srgbClr val="1B4177"/>
                </a:solidFill>
              </a:rPr>
              <a:t>Development of AIDC ICD in APAC Region</a:t>
            </a:r>
            <a:endParaRPr lang="en-GB" sz="4400" kern="0" dirty="0">
              <a:solidFill>
                <a:sysClr val="windowText" lastClr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55211" y="4077072"/>
            <a:ext cx="516632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EF5E41"/>
              </a:buClr>
              <a:defRPr/>
            </a:pPr>
            <a:r>
              <a:rPr lang="en-US" sz="2800" b="1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Bangkok, Thailand</a:t>
            </a:r>
            <a:endParaRPr lang="en-US" sz="28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spcBef>
                <a:spcPct val="20000"/>
              </a:spcBef>
              <a:buClr>
                <a:srgbClr val="EF5E41"/>
              </a:buClr>
              <a:defRPr/>
            </a:pPr>
            <a:r>
              <a:rPr lang="en-US" sz="2800" b="1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28 October 2014</a:t>
            </a:r>
            <a:endParaRPr lang="en-US" sz="2800" b="1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2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/>
          <a:lstStyle/>
          <a:p>
            <a:r>
              <a:rPr lang="en-US" dirty="0" smtClean="0"/>
              <a:t>Regional ICD for AIDC</a:t>
            </a:r>
            <a:br>
              <a:rPr lang="en-US" dirty="0" smtClean="0"/>
            </a:br>
            <a:r>
              <a:rPr lang="en-US" dirty="0" smtClean="0"/>
              <a:t>VERSION 1.0</a:t>
            </a:r>
            <a:br>
              <a:rPr lang="en-US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539552" y="1844824"/>
            <a:ext cx="8445624" cy="3816424"/>
          </a:xfrm>
        </p:spPr>
        <p:txBody>
          <a:bodyPr>
            <a:normAutofit lnSpcReduction="10000"/>
          </a:bodyPr>
          <a:lstStyle/>
          <a:p>
            <a:pPr lvl="1"/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APANPIRG/5 meeting (24-28 Oct.94) made Decision 5/1 – establishment of AIDC Task Force;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 smtClean="0"/>
              <a:t>Very first ICD was developed by the AIDC Task Force and published as Version 1.0 on 1 June 1995.</a:t>
            </a:r>
          </a:p>
          <a:p>
            <a:pPr marL="457200" lvl="1" indent="0">
              <a:buNone/>
            </a:pPr>
            <a:endParaRPr lang="en-GB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 smtClean="0"/>
              <a:t>The AIDC  Task Force was suspended after the  version </a:t>
            </a:r>
            <a:r>
              <a:rPr lang="en-GB" b="1" dirty="0" smtClean="0"/>
              <a:t> 1.0 was </a:t>
            </a:r>
            <a:r>
              <a:rPr lang="en-GB" b="1" dirty="0" smtClean="0"/>
              <a:t>adopted. </a:t>
            </a:r>
            <a:endParaRPr lang="en-GB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28 October  2014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2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0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>
          <a:xfrm>
            <a:off x="457200" y="1112840"/>
            <a:ext cx="8229600" cy="64807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APANPIRG/13 (Sep.2002) noted some deficiencies and ambiguities in the existing document that need to be corrected in order to implement new systems with consistency, confidence and certainty and made Decision 13/9 to reconvene the AIDC Task Force to develop an updated version;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/>
              <a:t> </a:t>
            </a:r>
            <a:r>
              <a:rPr lang="en-GB" b="1" dirty="0" smtClean="0"/>
              <a:t>As result, the APAC AIDC ICD Version 2 was proposed by the AIDC Task Force and adopted by APANPIRG/14 in 2003 through Conclusion 14/3.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13 October  2014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3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83671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Regional ICD for AIDC</a:t>
            </a:r>
            <a:br>
              <a:rPr lang="en-US" sz="3200" dirty="0"/>
            </a:br>
            <a:r>
              <a:rPr lang="en-US" sz="3200" dirty="0"/>
              <a:t>VERSION </a:t>
            </a:r>
            <a:r>
              <a:rPr lang="en-US" sz="3200" dirty="0" smtClean="0"/>
              <a:t> 2.0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/>
            </a:r>
            <a:br>
              <a:rPr lang="en-GB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21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>
          <a:xfrm>
            <a:off x="457200" y="1112840"/>
            <a:ext cx="8229600" cy="64807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CA" dirty="0"/>
              <a:t>The major changes made in 2003 for the ICD for AIDC including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 smtClean="0"/>
              <a:t> </a:t>
            </a:r>
            <a:r>
              <a:rPr lang="en-CA" b="0" dirty="0"/>
              <a:t>Additional clarification of certain message types;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 smtClean="0"/>
              <a:t> </a:t>
            </a:r>
            <a:r>
              <a:rPr lang="en-CA" b="0" dirty="0"/>
              <a:t>Improved consistency of the terminology used in the document;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 smtClean="0"/>
              <a:t> </a:t>
            </a:r>
            <a:r>
              <a:rPr lang="en-CA" b="0" dirty="0"/>
              <a:t>Incorporation of recent changes proposed changes to PANS-ATM Doc 4444 and </a:t>
            </a:r>
            <a:r>
              <a:rPr lang="en-CA" b="0" dirty="0" smtClean="0"/>
              <a:t>Doc.;</a:t>
            </a:r>
            <a:endParaRPr lang="en-CA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/>
              <a:t>9694 regarding additional optional sub-fields in ICAO Field 14;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 smtClean="0"/>
              <a:t>Proposed </a:t>
            </a:r>
            <a:r>
              <a:rPr lang="en-CA" b="0" dirty="0"/>
              <a:t>additional message types, namely the Application Status Monitor (ASM</a:t>
            </a:r>
            <a:r>
              <a:rPr lang="en-CA" b="0" dirty="0" smtClean="0"/>
              <a:t>);</a:t>
            </a:r>
            <a:endParaRPr lang="en-CA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/>
              <a:t>the FANS Application Notification (FAN) and the FANS Completion </a:t>
            </a:r>
            <a:r>
              <a:rPr lang="en-CA" b="0" dirty="0" smtClean="0"/>
              <a:t>Notification; and</a:t>
            </a:r>
            <a:endParaRPr lang="en-CA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/>
              <a:t>(FCN).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13 October  2014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4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83671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Regional ICD for AIDC</a:t>
            </a:r>
            <a:br>
              <a:rPr lang="en-US" sz="3200" dirty="0"/>
            </a:br>
            <a:r>
              <a:rPr lang="en-US" sz="3200" dirty="0"/>
              <a:t>VERSION </a:t>
            </a:r>
            <a:r>
              <a:rPr lang="en-US" sz="3200" dirty="0" smtClean="0"/>
              <a:t> 2.0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/>
            </a:r>
            <a:br>
              <a:rPr lang="en-GB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900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48072"/>
          </a:xfrm>
        </p:spPr>
        <p:txBody>
          <a:bodyPr/>
          <a:lstStyle/>
          <a:p>
            <a:r>
              <a:rPr lang="en-US" dirty="0"/>
              <a:t>Regional ICD for AIDC</a:t>
            </a:r>
            <a:br>
              <a:rPr lang="en-US" dirty="0"/>
            </a:br>
            <a:r>
              <a:rPr lang="en-US" dirty="0"/>
              <a:t>VERSION 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68052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APANPIRG/17 (Aug.2006) recognized that some States commenced software enhancements and several parts in version 2 requiring either clarification or further work and made Decision 17/13 – Reconvening of the Task Force again;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 smtClean="0"/>
              <a:t>As result, the Version 3 was adopted by APANPIRG/18 in Sep. 2007 – Conclusion 18/8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APANPIRG/18 also made a decision dissolved the AIDC Task Force. (Decision 18/9)</a:t>
            </a:r>
          </a:p>
          <a:p>
            <a:pPr marL="457200" lvl="1" indent="0">
              <a:buNone/>
            </a:pPr>
            <a:r>
              <a:rPr lang="en-GB" b="1" dirty="0">
                <a:hlinkClick r:id="rId3"/>
              </a:rPr>
              <a:t>http://</a:t>
            </a:r>
            <a:r>
              <a:rPr lang="en-GB" b="1" dirty="0" smtClean="0">
                <a:hlinkClick r:id="rId3"/>
              </a:rPr>
              <a:t>www.icao.int/APAC/Documents/edocs/icd_aidc_ver3.pdf</a:t>
            </a:r>
            <a:endParaRPr lang="en-GB" b="1" dirty="0" smtClean="0"/>
          </a:p>
          <a:p>
            <a:pPr marL="457200" lvl="1" indent="0">
              <a:buNone/>
            </a:pPr>
            <a:endParaRPr lang="en-GB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13 October  2014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5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4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48072"/>
          </a:xfrm>
        </p:spPr>
        <p:txBody>
          <a:bodyPr/>
          <a:lstStyle/>
          <a:p>
            <a:r>
              <a:rPr lang="en-CA" dirty="0" smtClean="0"/>
              <a:t>Version 3.0 (some changes)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0" dirty="0" smtClean="0"/>
              <a:t>Added specific error messages in Appendix B-1 functionality </a:t>
            </a:r>
            <a:r>
              <a:rPr lang="en-CA" b="0" dirty="0"/>
              <a:t>(e.g. an invalid off-track deviation direction);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0" dirty="0" smtClean="0"/>
              <a:t>Clarified small </a:t>
            </a:r>
            <a:r>
              <a:rPr lang="en-CA" b="0" dirty="0"/>
              <a:t>possibility of differing interpretations of the required layout of some of </a:t>
            </a:r>
            <a:r>
              <a:rPr lang="en-CA" b="0" dirty="0" smtClean="0"/>
              <a:t>the optional formats;</a:t>
            </a:r>
            <a:endParaRPr lang="en-CA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0" smtClean="0"/>
              <a:t> </a:t>
            </a:r>
            <a:r>
              <a:rPr lang="en-CA" b="0" dirty="0" smtClean="0"/>
              <a:t>Introduction of TRU, FAN and FCU messages.</a:t>
            </a:r>
            <a:endParaRPr lang="en-CA" b="0" dirty="0"/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6 October  2014</a:t>
            </a:r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Sixth Training Course for Regional Officers (TRAINRO/6)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>
                <a:solidFill>
                  <a:prstClr val="white"/>
                </a:solidFill>
              </a:rPr>
              <a:pPr/>
              <a:t>6</a:t>
            </a:fld>
            <a:endParaRPr lang="en-C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0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>2014 SIP-AIDC</Type_x0020_Name>
    <Presenter xmlns="2b0c29a6-a2e0-472b-bfb4-397922b0132f">Secretariat</Presenter>
    <Update_x0020_Date xmlns="2b0c29a6-a2e0-472b-bfb4-397922b0132f">28 Oct. 2014</Update_x0020_Date>
    <Number xmlns="2b0c29a6-a2e0-472b-bfb4-397922b0132f">SP/08</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D33510B0B1A4293B0C61CBAE997F1" ma:contentTypeVersion="5" ma:contentTypeDescription="Create a new document." ma:contentTypeScope="" ma:versionID="85e61697bd23b80e8194f9ad22a43be3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3656FD-960B-4821-98F4-4D4A1B7695CF}"/>
</file>

<file path=customXml/itemProps2.xml><?xml version="1.0" encoding="utf-8"?>
<ds:datastoreItem xmlns:ds="http://schemas.openxmlformats.org/officeDocument/2006/customXml" ds:itemID="{4AD726F2-1ACF-46D7-BE33-9099058DF644}"/>
</file>

<file path=customXml/itemProps3.xml><?xml version="1.0" encoding="utf-8"?>
<ds:datastoreItem xmlns:ds="http://schemas.openxmlformats.org/officeDocument/2006/customXml" ds:itemID="{7BE67AAA-711E-4F98-9B85-B4DE03373FDA}"/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442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3_Office Theme</vt:lpstr>
      <vt:lpstr>PowerPoint Presentation</vt:lpstr>
      <vt:lpstr>Regional ICD for AIDC VERSION 1.0   </vt:lpstr>
      <vt:lpstr> </vt:lpstr>
      <vt:lpstr> </vt:lpstr>
      <vt:lpstr>Regional ICD for AIDC VERSION  3   </vt:lpstr>
      <vt:lpstr>Version 3.0 (some changes)</vt:lpstr>
    </vt:vector>
  </TitlesOfParts>
  <Company>I.A.C.O.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AIDC ICD in APAC Region</dc:title>
  <dc:creator>De Leon, Gustavo</dc:creator>
  <cp:lastModifiedBy>Li, Peng</cp:lastModifiedBy>
  <cp:revision>18</cp:revision>
  <dcterms:created xsi:type="dcterms:W3CDTF">2014-10-10T19:21:21Z</dcterms:created>
  <dcterms:modified xsi:type="dcterms:W3CDTF">2014-10-28T06:20:14Z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0x0101004AED33510B0B1A4293B0C61CBAE997F1</vt:lpwstr>
  </property>
</Properties>
</file>